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4" roundtripDataSignature="AMtx7miJhSQ+hYbyc1FkZRtYmIALRG6Es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5" Type="http://schemas.openxmlformats.org/officeDocument/2006/relationships/image" Target="../media/image6.png"/><Relationship Id="rId6" Type="http://schemas.openxmlformats.org/officeDocument/2006/relationships/image" Target="../media/image2.png"/><Relationship Id="rId7" Type="http://schemas.openxmlformats.org/officeDocument/2006/relationships/image" Target="../media/image11.png"/><Relationship Id="rId8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Relationship Id="rId4" Type="http://schemas.openxmlformats.org/officeDocument/2006/relationships/image" Target="../media/image16.png"/><Relationship Id="rId5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5.png"/><Relationship Id="rId5" Type="http://schemas.openxmlformats.org/officeDocument/2006/relationships/image" Target="../media/image15.png"/><Relationship Id="rId6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12.png"/><Relationship Id="rId5" Type="http://schemas.openxmlformats.org/officeDocument/2006/relationships/image" Target="../media/image2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Relationship Id="rId4" Type="http://schemas.openxmlformats.org/officeDocument/2006/relationships/image" Target="../media/image26.png"/><Relationship Id="rId5" Type="http://schemas.openxmlformats.org/officeDocument/2006/relationships/image" Target="../media/image25.png"/><Relationship Id="rId6" Type="http://schemas.openxmlformats.org/officeDocument/2006/relationships/image" Target="../media/image2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" y="3726"/>
            <a:ext cx="5614875" cy="6858000"/>
          </a:xfrm>
          <a:prstGeom prst="rect">
            <a:avLst/>
          </a:prstGeom>
          <a:gradFill>
            <a:gsLst>
              <a:gs pos="0">
                <a:srgbClr val="4472C3">
                  <a:alpha val="81960"/>
                </a:srgbClr>
              </a:gs>
              <a:gs pos="25000">
                <a:srgbClr val="4472C4">
                  <a:alpha val="60000"/>
                </a:srgbClr>
              </a:gs>
              <a:gs pos="94000">
                <a:srgbClr val="AEABAB"/>
              </a:gs>
              <a:gs pos="100000">
                <a:srgbClr val="AEABAB"/>
              </a:gs>
            </a:gsLst>
            <a:lin ang="42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/>
          <p:cNvSpPr txBox="1"/>
          <p:nvPr>
            <p:ph type="title"/>
          </p:nvPr>
        </p:nvSpPr>
        <p:spPr>
          <a:xfrm>
            <a:off x="6094105" y="802955"/>
            <a:ext cx="4977976" cy="145405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</a:pPr>
            <a:r>
              <a:rPr lang="en-US">
                <a:solidFill>
                  <a:srgbClr val="000000"/>
                </a:solidFill>
              </a:rPr>
              <a:t>Chapter 4</a:t>
            </a:r>
            <a:endParaRPr/>
          </a:p>
        </p:txBody>
      </p:sp>
      <p:sp>
        <p:nvSpPr>
          <p:cNvPr id="87" name="Google Shape;87;p1"/>
          <p:cNvSpPr/>
          <p:nvPr/>
        </p:nvSpPr>
        <p:spPr>
          <a:xfrm>
            <a:off x="0" y="738619"/>
            <a:ext cx="5000438" cy="5400962"/>
          </a:xfrm>
          <a:custGeom>
            <a:rect b="b" l="l" r="r" t="t"/>
            <a:pathLst>
              <a:path extrusionOk="0" h="5400962" w="5000438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 cap="flat" cmpd="sng" w="12700">
            <a:solidFill>
              <a:srgbClr val="B3C6E7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hecklist" id="88" name="Google Shape;88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0254" y="1629089"/>
            <a:ext cx="3620021" cy="3620021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 txBox="1"/>
          <p:nvPr>
            <p:ph idx="1" type="body"/>
          </p:nvPr>
        </p:nvSpPr>
        <p:spPr>
          <a:xfrm>
            <a:off x="6090574" y="2421682"/>
            <a:ext cx="4977578" cy="363928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</a:pPr>
            <a:r>
              <a:rPr lang="en-US" sz="2000">
                <a:solidFill>
                  <a:srgbClr val="000000"/>
                </a:solidFill>
              </a:rPr>
              <a:t>Assessment and Planning for Instruction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/>
          <p:cNvSpPr/>
          <p:nvPr/>
        </p:nvSpPr>
        <p:spPr>
          <a:xfrm>
            <a:off x="484096" y="470925"/>
            <a:ext cx="4381009" cy="5892104"/>
          </a:xfrm>
          <a:custGeom>
            <a:rect b="b" l="l" r="r" t="t"/>
            <a:pathLst>
              <a:path extrusionOk="0" h="5892104" w="4381009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"/>
          <p:cNvSpPr txBox="1"/>
          <p:nvPr>
            <p:ph type="title"/>
          </p:nvPr>
        </p:nvSpPr>
        <p:spPr>
          <a:xfrm>
            <a:off x="863029" y="1012004"/>
            <a:ext cx="3416158" cy="47954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libri"/>
              <a:buNone/>
            </a:pPr>
            <a:r>
              <a:rPr lang="en-US">
                <a:solidFill>
                  <a:srgbClr val="FFFFFF"/>
                </a:solidFill>
              </a:rPr>
              <a:t>Assessment Processes in Chapter</a:t>
            </a:r>
            <a:endParaRPr/>
          </a:p>
        </p:txBody>
      </p:sp>
      <p:grpSp>
        <p:nvGrpSpPr>
          <p:cNvPr id="96" name="Google Shape;96;p2"/>
          <p:cNvGrpSpPr/>
          <p:nvPr/>
        </p:nvGrpSpPr>
        <p:grpSpPr>
          <a:xfrm>
            <a:off x="5194300" y="474300"/>
            <a:ext cx="6513603" cy="5878673"/>
            <a:chOff x="0" y="3376"/>
            <a:chExt cx="6513603" cy="5878673"/>
          </a:xfrm>
        </p:grpSpPr>
        <p:sp>
          <p:nvSpPr>
            <p:cNvPr id="97" name="Google Shape;97;p2"/>
            <p:cNvSpPr/>
            <p:nvPr/>
          </p:nvSpPr>
          <p:spPr>
            <a:xfrm>
              <a:off x="0" y="3376"/>
              <a:ext cx="6513603" cy="632327"/>
            </a:xfrm>
            <a:prstGeom prst="roundRect">
              <a:avLst>
                <a:gd fmla="val 1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191279" y="145649"/>
              <a:ext cx="348120" cy="34778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730678" y="3376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" name="Google Shape;100;p2"/>
            <p:cNvSpPr txBox="1"/>
            <p:nvPr/>
          </p:nvSpPr>
          <p:spPr>
            <a:xfrm>
              <a:off x="730678" y="3376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3175" lIns="73175" spcFirstLastPara="1" rIns="73175" wrap="square" tIns="731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Collecting information from existing records</a:t>
              </a:r>
              <a:endParaRPr/>
            </a:p>
          </p:txBody>
        </p:sp>
        <p:sp>
          <p:nvSpPr>
            <p:cNvPr id="101" name="Google Shape;101;p2"/>
            <p:cNvSpPr/>
            <p:nvPr/>
          </p:nvSpPr>
          <p:spPr>
            <a:xfrm>
              <a:off x="0" y="867886"/>
              <a:ext cx="6513603" cy="632327"/>
            </a:xfrm>
            <a:prstGeom prst="roundRect">
              <a:avLst>
                <a:gd fmla="val 1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191279" y="1010160"/>
              <a:ext cx="348120" cy="34778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" name="Google Shape;103;p2"/>
            <p:cNvSpPr/>
            <p:nvPr/>
          </p:nvSpPr>
          <p:spPr>
            <a:xfrm>
              <a:off x="730678" y="867886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" name="Google Shape;104;p2"/>
            <p:cNvSpPr txBox="1"/>
            <p:nvPr/>
          </p:nvSpPr>
          <p:spPr>
            <a:xfrm>
              <a:off x="730678" y="867886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3175" lIns="73175" spcFirstLastPara="1" rIns="73175" wrap="square" tIns="731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Interviewing parents to determine educational goals</a:t>
              </a:r>
              <a:endParaRPr/>
            </a:p>
          </p:txBody>
        </p:sp>
        <p:sp>
          <p:nvSpPr>
            <p:cNvPr id="105" name="Google Shape;105;p2"/>
            <p:cNvSpPr/>
            <p:nvPr/>
          </p:nvSpPr>
          <p:spPr>
            <a:xfrm>
              <a:off x="0" y="1732397"/>
              <a:ext cx="6513603" cy="632327"/>
            </a:xfrm>
            <a:prstGeom prst="roundRect">
              <a:avLst>
                <a:gd fmla="val 10000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191279" y="1874671"/>
              <a:ext cx="348120" cy="347780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" name="Google Shape;107;p2"/>
            <p:cNvSpPr/>
            <p:nvPr/>
          </p:nvSpPr>
          <p:spPr>
            <a:xfrm>
              <a:off x="730678" y="1732397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2"/>
            <p:cNvSpPr txBox="1"/>
            <p:nvPr/>
          </p:nvSpPr>
          <p:spPr>
            <a:xfrm>
              <a:off x="730678" y="1732397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3175" lIns="73175" spcFirstLastPara="1" rIns="73175" wrap="square" tIns="731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Using adaptive behavior scales to determine instructional needs</a:t>
              </a:r>
              <a:endParaRPr/>
            </a:p>
          </p:txBody>
        </p:sp>
        <p:sp>
          <p:nvSpPr>
            <p:cNvPr id="109" name="Google Shape;109;p2"/>
            <p:cNvSpPr/>
            <p:nvPr/>
          </p:nvSpPr>
          <p:spPr>
            <a:xfrm>
              <a:off x="0" y="2596908"/>
              <a:ext cx="6513603" cy="632327"/>
            </a:xfrm>
            <a:prstGeom prst="roundRect">
              <a:avLst>
                <a:gd fmla="val 10000" name="adj"/>
              </a:avLst>
            </a:prstGeom>
            <a:solidFill>
              <a:srgbClr val="599BD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191279" y="2739182"/>
              <a:ext cx="348120" cy="347780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2"/>
            <p:cNvSpPr/>
            <p:nvPr/>
          </p:nvSpPr>
          <p:spPr>
            <a:xfrm>
              <a:off x="730678" y="2596908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2"/>
            <p:cNvSpPr txBox="1"/>
            <p:nvPr/>
          </p:nvSpPr>
          <p:spPr>
            <a:xfrm>
              <a:off x="730678" y="2596908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3175" lIns="73175" spcFirstLastPara="1" rIns="73175" wrap="square" tIns="731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Using activities and skills lists to help to decide students’ needs</a:t>
              </a:r>
              <a:endParaRPr/>
            </a:p>
          </p:txBody>
        </p:sp>
        <p:sp>
          <p:nvSpPr>
            <p:cNvPr id="113" name="Google Shape;113;p2"/>
            <p:cNvSpPr/>
            <p:nvPr/>
          </p:nvSpPr>
          <p:spPr>
            <a:xfrm>
              <a:off x="0" y="3461419"/>
              <a:ext cx="6513603" cy="632327"/>
            </a:xfrm>
            <a:prstGeom prst="roundRect">
              <a:avLst>
                <a:gd fmla="val 10000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2"/>
            <p:cNvSpPr/>
            <p:nvPr/>
          </p:nvSpPr>
          <p:spPr>
            <a:xfrm>
              <a:off x="191279" y="3603693"/>
              <a:ext cx="348120" cy="347780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2"/>
            <p:cNvSpPr/>
            <p:nvPr/>
          </p:nvSpPr>
          <p:spPr>
            <a:xfrm>
              <a:off x="730678" y="3461419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2"/>
            <p:cNvSpPr txBox="1"/>
            <p:nvPr/>
          </p:nvSpPr>
          <p:spPr>
            <a:xfrm>
              <a:off x="730678" y="3461419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3175" lIns="73175" spcFirstLastPara="1" rIns="73175" wrap="square" tIns="731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Conducting ecological inventories and directly observing students in natural settings</a:t>
              </a:r>
              <a:endParaRPr/>
            </a:p>
          </p:txBody>
        </p:sp>
        <p:sp>
          <p:nvSpPr>
            <p:cNvPr id="117" name="Google Shape;117;p2"/>
            <p:cNvSpPr/>
            <p:nvPr/>
          </p:nvSpPr>
          <p:spPr>
            <a:xfrm>
              <a:off x="0" y="4325930"/>
              <a:ext cx="6513603" cy="632327"/>
            </a:xfrm>
            <a:prstGeom prst="roundRect">
              <a:avLst>
                <a:gd fmla="val 1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191279" y="4468204"/>
              <a:ext cx="348120" cy="347780"/>
            </a:xfrm>
            <a:prstGeom prst="rect">
              <a:avLst/>
            </a:prstGeom>
            <a:blipFill rotWithShape="1">
              <a:blip r:embed="rId8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730678" y="4325930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2"/>
            <p:cNvSpPr txBox="1"/>
            <p:nvPr/>
          </p:nvSpPr>
          <p:spPr>
            <a:xfrm>
              <a:off x="730678" y="4325930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3175" lIns="73175" spcFirstLastPara="1" rIns="73175" wrap="square" tIns="731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Assessing related skills by team members to determine needs in areas such as communication and language, physical functioning, social skills, and self-determination</a:t>
              </a:r>
              <a:endParaRPr/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0" y="5190441"/>
              <a:ext cx="6513603" cy="632327"/>
            </a:xfrm>
            <a:prstGeom prst="roundRect">
              <a:avLst>
                <a:gd fmla="val 1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191279" y="5332714"/>
              <a:ext cx="348120" cy="347780"/>
            </a:xfrm>
            <a:prstGeom prst="rect">
              <a:avLst/>
            </a:prstGeom>
            <a:blipFill rotWithShape="1">
              <a:blip r:embed="rId9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2"/>
            <p:cNvSpPr/>
            <p:nvPr/>
          </p:nvSpPr>
          <p:spPr>
            <a:xfrm>
              <a:off x="730678" y="5190441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2"/>
            <p:cNvSpPr txBox="1"/>
            <p:nvPr/>
          </p:nvSpPr>
          <p:spPr>
            <a:xfrm>
              <a:off x="730678" y="5190441"/>
              <a:ext cx="5749915" cy="6916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73175" lIns="73175" spcFirstLastPara="1" rIns="73175" wrap="square" tIns="731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0" i="0" lang="en-US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Assessing academic skills and abilities (with adaptations if necessary)</a:t>
              </a: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"/>
          <p:cNvSpPr/>
          <p:nvPr/>
        </p:nvSpPr>
        <p:spPr>
          <a:xfrm>
            <a:off x="484096" y="470925"/>
            <a:ext cx="4381009" cy="5892104"/>
          </a:xfrm>
          <a:custGeom>
            <a:rect b="b" l="l" r="r" t="t"/>
            <a:pathLst>
              <a:path extrusionOk="0" h="5892104" w="4381009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3"/>
          <p:cNvSpPr txBox="1"/>
          <p:nvPr>
            <p:ph type="title"/>
          </p:nvPr>
        </p:nvSpPr>
        <p:spPr>
          <a:xfrm>
            <a:off x="863029" y="1012004"/>
            <a:ext cx="3416158" cy="47954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libri"/>
              <a:buNone/>
            </a:pPr>
            <a:r>
              <a:rPr lang="en-US">
                <a:solidFill>
                  <a:srgbClr val="FFFFFF"/>
                </a:solidFill>
              </a:rPr>
              <a:t>Collecting information from existing records</a:t>
            </a:r>
            <a:br>
              <a:rPr lang="en-US">
                <a:solidFill>
                  <a:srgbClr val="FFFFFF"/>
                </a:solidFill>
              </a:rPr>
            </a:br>
            <a:endParaRPr>
              <a:solidFill>
                <a:srgbClr val="FFFFFF"/>
              </a:solidFill>
            </a:endParaRPr>
          </a:p>
        </p:txBody>
      </p:sp>
      <p:grpSp>
        <p:nvGrpSpPr>
          <p:cNvPr id="131" name="Google Shape;131;p3"/>
          <p:cNvGrpSpPr/>
          <p:nvPr/>
        </p:nvGrpSpPr>
        <p:grpSpPr>
          <a:xfrm>
            <a:off x="5194300" y="471642"/>
            <a:ext cx="6513603" cy="5883988"/>
            <a:chOff x="0" y="718"/>
            <a:chExt cx="6513603" cy="5883988"/>
          </a:xfrm>
        </p:grpSpPr>
        <p:sp>
          <p:nvSpPr>
            <p:cNvPr id="132" name="Google Shape;132;p3"/>
            <p:cNvSpPr/>
            <p:nvPr/>
          </p:nvSpPr>
          <p:spPr>
            <a:xfrm>
              <a:off x="0" y="718"/>
              <a:ext cx="6513603" cy="1681139"/>
            </a:xfrm>
            <a:prstGeom prst="roundRect">
              <a:avLst>
                <a:gd fmla="val 1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508544" y="378974"/>
              <a:ext cx="924626" cy="924626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1941716" y="718"/>
              <a:ext cx="4571887" cy="16811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" name="Google Shape;135;p3"/>
            <p:cNvSpPr txBox="1"/>
            <p:nvPr/>
          </p:nvSpPr>
          <p:spPr>
            <a:xfrm>
              <a:off x="1941716" y="718"/>
              <a:ext cx="4571887" cy="16811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900" lIns="177900" spcFirstLastPara="1" rIns="177900" wrap="square" tIns="1779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Used in present levels of performance.</a:t>
              </a:r>
              <a:endParaRPr/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0" y="2102143"/>
              <a:ext cx="6513603" cy="1681139"/>
            </a:xfrm>
            <a:prstGeom prst="roundRect">
              <a:avLst>
                <a:gd fmla="val 1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508544" y="2480399"/>
              <a:ext cx="924626" cy="924626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1941716" y="2102143"/>
              <a:ext cx="4571887" cy="16811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" name="Google Shape;139;p3"/>
            <p:cNvSpPr txBox="1"/>
            <p:nvPr/>
          </p:nvSpPr>
          <p:spPr>
            <a:xfrm>
              <a:off x="1941716" y="2102143"/>
              <a:ext cx="4571887" cy="16811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900" lIns="177900" spcFirstLastPara="1" rIns="177900" wrap="square" tIns="1779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Included IQ scores, developmental screening test scores, irrelevant goals/objectives to form new goals/objectives.</a:t>
              </a:r>
              <a:endParaRPr/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0" y="4203567"/>
              <a:ext cx="6513603" cy="1681139"/>
            </a:xfrm>
            <a:prstGeom prst="roundRect">
              <a:avLst>
                <a:gd fmla="val 10000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508544" y="4581824"/>
              <a:ext cx="924626" cy="924626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1941716" y="4203567"/>
              <a:ext cx="4571887" cy="16811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Google Shape;143;p3"/>
            <p:cNvSpPr txBox="1"/>
            <p:nvPr/>
          </p:nvSpPr>
          <p:spPr>
            <a:xfrm>
              <a:off x="1941716" y="4203567"/>
              <a:ext cx="4571887" cy="16811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900" lIns="177900" spcFirstLastPara="1" rIns="177900" wrap="square" tIns="1779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r>
                <a:rPr b="0" i="0" lang="en-US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Medical and physical conditions, medicine taken, dietary restrictions, allergies, ongoing challenging behaviors, evidences of likes/dislikes, physical/sensory abilities, and communication skills</a:t>
              </a: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"/>
          <p:cNvSpPr/>
          <p:nvPr/>
        </p:nvSpPr>
        <p:spPr>
          <a:xfrm>
            <a:off x="484096" y="470925"/>
            <a:ext cx="4381009" cy="5892104"/>
          </a:xfrm>
          <a:custGeom>
            <a:rect b="b" l="l" r="r" t="t"/>
            <a:pathLst>
              <a:path extrusionOk="0" h="5892104" w="4381009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4"/>
          <p:cNvSpPr txBox="1"/>
          <p:nvPr>
            <p:ph type="title"/>
          </p:nvPr>
        </p:nvSpPr>
        <p:spPr>
          <a:xfrm>
            <a:off x="863029" y="1012004"/>
            <a:ext cx="3416158" cy="47954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libri"/>
              <a:buNone/>
            </a:pPr>
            <a:r>
              <a:rPr lang="en-US">
                <a:solidFill>
                  <a:srgbClr val="FFFFFF"/>
                </a:solidFill>
              </a:rPr>
              <a:t>Interviewing parents to determine educational goals</a:t>
            </a:r>
            <a:br>
              <a:rPr lang="en-US">
                <a:solidFill>
                  <a:srgbClr val="FFFFFF"/>
                </a:solidFill>
              </a:rPr>
            </a:br>
            <a:endParaRPr>
              <a:solidFill>
                <a:srgbClr val="FFFFFF"/>
              </a:solidFill>
            </a:endParaRPr>
          </a:p>
        </p:txBody>
      </p:sp>
      <p:grpSp>
        <p:nvGrpSpPr>
          <p:cNvPr id="150" name="Google Shape;150;p4"/>
          <p:cNvGrpSpPr/>
          <p:nvPr/>
        </p:nvGrpSpPr>
        <p:grpSpPr>
          <a:xfrm>
            <a:off x="5208992" y="1861136"/>
            <a:ext cx="6484219" cy="3105001"/>
            <a:chOff x="14692" y="1390212"/>
            <a:chExt cx="6484219" cy="3105001"/>
          </a:xfrm>
        </p:grpSpPr>
        <p:sp>
          <p:nvSpPr>
            <p:cNvPr id="151" name="Google Shape;151;p4"/>
            <p:cNvSpPr/>
            <p:nvPr/>
          </p:nvSpPr>
          <p:spPr>
            <a:xfrm>
              <a:off x="596036" y="1390212"/>
              <a:ext cx="1818562" cy="1818562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" name="Google Shape;152;p4"/>
            <p:cNvSpPr/>
            <p:nvPr/>
          </p:nvSpPr>
          <p:spPr>
            <a:xfrm>
              <a:off x="983598" y="1777775"/>
              <a:ext cx="1043437" cy="1043437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4"/>
            <p:cNvSpPr/>
            <p:nvPr/>
          </p:nvSpPr>
          <p:spPr>
            <a:xfrm>
              <a:off x="14692" y="3775213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4"/>
            <p:cNvSpPr txBox="1"/>
            <p:nvPr/>
          </p:nvSpPr>
          <p:spPr>
            <a:xfrm>
              <a:off x="14692" y="3775213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Calibri"/>
                <a:buNone/>
              </a:pPr>
              <a:r>
                <a:rPr b="0" i="0" lang="en-US" sz="1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PERSON-CENTERED APPROACHES (MAPS, COACH)</a:t>
              </a:r>
              <a:endParaRPr/>
            </a:p>
          </p:txBody>
        </p:sp>
        <p:sp>
          <p:nvSpPr>
            <p:cNvPr id="155" name="Google Shape;155;p4"/>
            <p:cNvSpPr/>
            <p:nvPr/>
          </p:nvSpPr>
          <p:spPr>
            <a:xfrm>
              <a:off x="4099005" y="1390212"/>
              <a:ext cx="1818562" cy="1818562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6" name="Google Shape;156;p4"/>
            <p:cNvSpPr/>
            <p:nvPr/>
          </p:nvSpPr>
          <p:spPr>
            <a:xfrm>
              <a:off x="4486567" y="1777775"/>
              <a:ext cx="1043437" cy="1043437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Google Shape;157;p4"/>
            <p:cNvSpPr/>
            <p:nvPr/>
          </p:nvSpPr>
          <p:spPr>
            <a:xfrm>
              <a:off x="3517661" y="3775213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Google Shape;158;p4"/>
            <p:cNvSpPr txBox="1"/>
            <p:nvPr/>
          </p:nvSpPr>
          <p:spPr>
            <a:xfrm>
              <a:off x="3517661" y="3775213"/>
              <a:ext cx="298125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900"/>
                <a:buFont typeface="Calibri"/>
                <a:buNone/>
              </a:pPr>
              <a:r>
                <a:rPr b="0" i="0" lang="en-US" sz="1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FIGURE 6-1 SUGGESTIONS FOR INTERVIEWING PARENTS.</a:t>
              </a: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5"/>
          <p:cNvSpPr/>
          <p:nvPr/>
        </p:nvSpPr>
        <p:spPr>
          <a:xfrm>
            <a:off x="484096" y="470925"/>
            <a:ext cx="4381009" cy="5892104"/>
          </a:xfrm>
          <a:custGeom>
            <a:rect b="b" l="l" r="r" t="t"/>
            <a:pathLst>
              <a:path extrusionOk="0" h="5892104" w="4381009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5"/>
          <p:cNvSpPr txBox="1"/>
          <p:nvPr>
            <p:ph type="title"/>
          </p:nvPr>
        </p:nvSpPr>
        <p:spPr>
          <a:xfrm>
            <a:off x="863029" y="1012004"/>
            <a:ext cx="3416158" cy="47954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100"/>
              <a:buFont typeface="Calibri"/>
              <a:buNone/>
            </a:pPr>
            <a:r>
              <a:rPr lang="en-US" sz="4100">
                <a:solidFill>
                  <a:srgbClr val="FFFFFF"/>
                </a:solidFill>
              </a:rPr>
              <a:t>Using adaptive behavior scales to determine instructional needs</a:t>
            </a:r>
            <a:br>
              <a:rPr lang="en-US" sz="4100">
                <a:solidFill>
                  <a:srgbClr val="FFFFFF"/>
                </a:solidFill>
              </a:rPr>
            </a:br>
            <a:endParaRPr sz="4100">
              <a:solidFill>
                <a:srgbClr val="FFFFFF"/>
              </a:solidFill>
            </a:endParaRPr>
          </a:p>
        </p:txBody>
      </p:sp>
      <p:grpSp>
        <p:nvGrpSpPr>
          <p:cNvPr id="165" name="Google Shape;165;p5"/>
          <p:cNvGrpSpPr/>
          <p:nvPr/>
        </p:nvGrpSpPr>
        <p:grpSpPr>
          <a:xfrm>
            <a:off x="5194300" y="473366"/>
            <a:ext cx="6513603" cy="5880540"/>
            <a:chOff x="0" y="2442"/>
            <a:chExt cx="6513603" cy="5880540"/>
          </a:xfrm>
        </p:grpSpPr>
        <p:sp>
          <p:nvSpPr>
            <p:cNvPr id="166" name="Google Shape;166;p5"/>
            <p:cNvSpPr/>
            <p:nvPr/>
          </p:nvSpPr>
          <p:spPr>
            <a:xfrm>
              <a:off x="0" y="2442"/>
              <a:ext cx="6513603" cy="1238008"/>
            </a:xfrm>
            <a:prstGeom prst="roundRect">
              <a:avLst>
                <a:gd fmla="val 1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" name="Google Shape;167;p5"/>
            <p:cNvSpPr/>
            <p:nvPr/>
          </p:nvSpPr>
          <p:spPr>
            <a:xfrm>
              <a:off x="374497" y="280994"/>
              <a:ext cx="680904" cy="680904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" name="Google Shape;168;p5"/>
            <p:cNvSpPr/>
            <p:nvPr/>
          </p:nvSpPr>
          <p:spPr>
            <a:xfrm>
              <a:off x="1429899" y="2442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" name="Google Shape;169;p5"/>
            <p:cNvSpPr txBox="1"/>
            <p:nvPr/>
          </p:nvSpPr>
          <p:spPr>
            <a:xfrm>
              <a:off x="1429899" y="2442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1000" lIns="131000" spcFirstLastPara="1" rIns="131000" wrap="square" tIns="1310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Calibri"/>
                <a:buNone/>
              </a:pPr>
              <a:r>
                <a:rPr b="0" i="0" lang="en-US" sz="2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Determine skills for daily functioning.</a:t>
              </a:r>
              <a:endParaRPr/>
            </a:p>
          </p:txBody>
        </p:sp>
        <p:sp>
          <p:nvSpPr>
            <p:cNvPr id="170" name="Google Shape;170;p5"/>
            <p:cNvSpPr/>
            <p:nvPr/>
          </p:nvSpPr>
          <p:spPr>
            <a:xfrm>
              <a:off x="0" y="1549953"/>
              <a:ext cx="6513603" cy="1238008"/>
            </a:xfrm>
            <a:prstGeom prst="roundRect">
              <a:avLst>
                <a:gd fmla="val 1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" name="Google Shape;171;p5"/>
            <p:cNvSpPr/>
            <p:nvPr/>
          </p:nvSpPr>
          <p:spPr>
            <a:xfrm>
              <a:off x="374497" y="1828505"/>
              <a:ext cx="680904" cy="680904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1429899" y="1549953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" name="Google Shape;173;p5"/>
            <p:cNvSpPr txBox="1"/>
            <p:nvPr/>
          </p:nvSpPr>
          <p:spPr>
            <a:xfrm>
              <a:off x="1429899" y="1549953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1000" lIns="131000" spcFirstLastPara="1" rIns="131000" wrap="square" tIns="1310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Calibri"/>
                <a:buNone/>
              </a:pPr>
              <a:r>
                <a:rPr b="0" i="0" lang="en-US" sz="2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Provides board overviews of the student’s abilities in many areas of daily life. </a:t>
              </a: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0" y="3097464"/>
              <a:ext cx="6513603" cy="1238008"/>
            </a:xfrm>
            <a:prstGeom prst="roundRect">
              <a:avLst>
                <a:gd fmla="val 10000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374497" y="3376015"/>
              <a:ext cx="680904" cy="680904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1429899" y="3097464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5"/>
            <p:cNvSpPr txBox="1"/>
            <p:nvPr/>
          </p:nvSpPr>
          <p:spPr>
            <a:xfrm>
              <a:off x="1429899" y="3097464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1000" lIns="131000" spcFirstLastPara="1" rIns="131000" wrap="square" tIns="1310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Calibri"/>
                <a:buNone/>
              </a:pPr>
              <a:r>
                <a:rPr b="0" i="0" lang="en-US" sz="2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Typical items are daily living skills, community skills, social behaviors, academic skills.</a:t>
              </a: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0" y="4644974"/>
              <a:ext cx="6513603" cy="1238008"/>
            </a:xfrm>
            <a:prstGeom prst="roundRect">
              <a:avLst>
                <a:gd fmla="val 10000" name="adj"/>
              </a:avLst>
            </a:prstGeom>
            <a:solidFill>
              <a:srgbClr val="599BD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374497" y="4923526"/>
              <a:ext cx="680904" cy="680904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1429899" y="4644974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Google Shape;181;p5"/>
            <p:cNvSpPr txBox="1"/>
            <p:nvPr/>
          </p:nvSpPr>
          <p:spPr>
            <a:xfrm>
              <a:off x="1429899" y="4644974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1000" lIns="131000" spcFirstLastPara="1" rIns="131000" wrap="square" tIns="1310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Calibri"/>
                <a:buNone/>
              </a:pPr>
              <a:r>
                <a:rPr b="0" i="0" lang="en-US" sz="2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Vineland Adaptive Behavior Scale</a:t>
              </a: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"/>
          <p:cNvSpPr/>
          <p:nvPr/>
        </p:nvSpPr>
        <p:spPr>
          <a:xfrm>
            <a:off x="484096" y="470925"/>
            <a:ext cx="4381009" cy="5892104"/>
          </a:xfrm>
          <a:custGeom>
            <a:rect b="b" l="l" r="r" t="t"/>
            <a:pathLst>
              <a:path extrusionOk="0" h="5892104" w="4381009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6"/>
          <p:cNvSpPr txBox="1"/>
          <p:nvPr>
            <p:ph type="title"/>
          </p:nvPr>
        </p:nvSpPr>
        <p:spPr>
          <a:xfrm>
            <a:off x="863029" y="1012004"/>
            <a:ext cx="3416158" cy="47954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libri"/>
              <a:buNone/>
            </a:pPr>
            <a:r>
              <a:rPr lang="en-US">
                <a:solidFill>
                  <a:srgbClr val="FFFFFF"/>
                </a:solidFill>
              </a:rPr>
              <a:t>Using activities and skills lists to help to decide students’ needs</a:t>
            </a:r>
            <a:br>
              <a:rPr lang="en-US">
                <a:solidFill>
                  <a:srgbClr val="FFFFFF"/>
                </a:solidFill>
              </a:rPr>
            </a:br>
            <a:endParaRPr>
              <a:solidFill>
                <a:srgbClr val="FFFFFF"/>
              </a:solidFill>
            </a:endParaRPr>
          </a:p>
        </p:txBody>
      </p:sp>
      <p:grpSp>
        <p:nvGrpSpPr>
          <p:cNvPr id="188" name="Google Shape;188;p6"/>
          <p:cNvGrpSpPr/>
          <p:nvPr/>
        </p:nvGrpSpPr>
        <p:grpSpPr>
          <a:xfrm>
            <a:off x="5194300" y="471642"/>
            <a:ext cx="6513603" cy="5883988"/>
            <a:chOff x="0" y="718"/>
            <a:chExt cx="6513603" cy="5883988"/>
          </a:xfrm>
        </p:grpSpPr>
        <p:sp>
          <p:nvSpPr>
            <p:cNvPr id="189" name="Google Shape;189;p6"/>
            <p:cNvSpPr/>
            <p:nvPr/>
          </p:nvSpPr>
          <p:spPr>
            <a:xfrm>
              <a:off x="0" y="718"/>
              <a:ext cx="6513603" cy="1681139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Google Shape;190;p6"/>
            <p:cNvSpPr/>
            <p:nvPr/>
          </p:nvSpPr>
          <p:spPr>
            <a:xfrm>
              <a:off x="508544" y="378974"/>
              <a:ext cx="924626" cy="924626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Google Shape;191;p6"/>
            <p:cNvSpPr/>
            <p:nvPr/>
          </p:nvSpPr>
          <p:spPr>
            <a:xfrm>
              <a:off x="1941716" y="718"/>
              <a:ext cx="4571887" cy="16811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6"/>
            <p:cNvSpPr txBox="1"/>
            <p:nvPr/>
          </p:nvSpPr>
          <p:spPr>
            <a:xfrm>
              <a:off x="1941716" y="718"/>
              <a:ext cx="4571887" cy="16811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900" lIns="177900" spcFirstLastPara="1" rIns="177900" wrap="square" tIns="177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00"/>
                <a:buFont typeface="Calibri"/>
                <a:buNone/>
              </a:pPr>
              <a:r>
                <a:rPr b="0" i="0" lang="en-US" sz="21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Use curriculum and activity guides to determine functional objectives.</a:t>
              </a:r>
              <a:endParaRPr/>
            </a:p>
          </p:txBody>
        </p:sp>
        <p:sp>
          <p:nvSpPr>
            <p:cNvPr id="193" name="Google Shape;193;p6"/>
            <p:cNvSpPr/>
            <p:nvPr/>
          </p:nvSpPr>
          <p:spPr>
            <a:xfrm>
              <a:off x="0" y="2102143"/>
              <a:ext cx="6513603" cy="1681139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" name="Google Shape;194;p6"/>
            <p:cNvSpPr/>
            <p:nvPr/>
          </p:nvSpPr>
          <p:spPr>
            <a:xfrm>
              <a:off x="508544" y="2480399"/>
              <a:ext cx="924626" cy="924626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6"/>
            <p:cNvSpPr/>
            <p:nvPr/>
          </p:nvSpPr>
          <p:spPr>
            <a:xfrm>
              <a:off x="1941716" y="2102143"/>
              <a:ext cx="4571887" cy="16811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" name="Google Shape;196;p6"/>
            <p:cNvSpPr txBox="1"/>
            <p:nvPr/>
          </p:nvSpPr>
          <p:spPr>
            <a:xfrm>
              <a:off x="1941716" y="2102143"/>
              <a:ext cx="4571887" cy="16811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900" lIns="177900" spcFirstLastPara="1" rIns="177900" wrap="square" tIns="177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00"/>
                <a:buFont typeface="Calibri"/>
                <a:buNone/>
              </a:pPr>
              <a:r>
                <a:rPr b="0" i="0" lang="en-US" sz="21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COACH, The Syracuse Community-Referenced Curriculum Guide, Community Living Skills: A taxonomy, The Activities Catalog</a:t>
              </a:r>
              <a:endParaRPr/>
            </a:p>
          </p:txBody>
        </p:sp>
        <p:sp>
          <p:nvSpPr>
            <p:cNvPr id="197" name="Google Shape;197;p6"/>
            <p:cNvSpPr/>
            <p:nvPr/>
          </p:nvSpPr>
          <p:spPr>
            <a:xfrm>
              <a:off x="0" y="4203567"/>
              <a:ext cx="6513603" cy="1681139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Google Shape;198;p6"/>
            <p:cNvSpPr/>
            <p:nvPr/>
          </p:nvSpPr>
          <p:spPr>
            <a:xfrm>
              <a:off x="508544" y="4581824"/>
              <a:ext cx="924626" cy="924626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" name="Google Shape;199;p6"/>
            <p:cNvSpPr/>
            <p:nvPr/>
          </p:nvSpPr>
          <p:spPr>
            <a:xfrm>
              <a:off x="1941716" y="4203567"/>
              <a:ext cx="4571887" cy="16811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" name="Google Shape;200;p6"/>
            <p:cNvSpPr txBox="1"/>
            <p:nvPr/>
          </p:nvSpPr>
          <p:spPr>
            <a:xfrm>
              <a:off x="1941716" y="4203567"/>
              <a:ext cx="4571887" cy="16811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77900" lIns="177900" spcFirstLastPara="1" rIns="177900" wrap="square" tIns="1779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100"/>
                <a:buFont typeface="Calibri"/>
                <a:buNone/>
              </a:pPr>
              <a:r>
                <a:rPr b="0" i="0" lang="en-US" sz="21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See example on page 108-110</a:t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7"/>
          <p:cNvSpPr/>
          <p:nvPr/>
        </p:nvSpPr>
        <p:spPr>
          <a:xfrm>
            <a:off x="484096" y="470925"/>
            <a:ext cx="4381009" cy="5892104"/>
          </a:xfrm>
          <a:custGeom>
            <a:rect b="b" l="l" r="r" t="t"/>
            <a:pathLst>
              <a:path extrusionOk="0" h="5892104" w="4381009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7"/>
          <p:cNvSpPr txBox="1"/>
          <p:nvPr>
            <p:ph type="title"/>
          </p:nvPr>
        </p:nvSpPr>
        <p:spPr>
          <a:xfrm>
            <a:off x="863029" y="1012004"/>
            <a:ext cx="3416158" cy="47954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Font typeface="Calibri"/>
              <a:buNone/>
            </a:pPr>
            <a:br>
              <a:rPr lang="en-US" sz="3700">
                <a:solidFill>
                  <a:srgbClr val="FFFFFF"/>
                </a:solidFill>
              </a:rPr>
            </a:br>
            <a:r>
              <a:rPr lang="en-US" sz="3700">
                <a:solidFill>
                  <a:srgbClr val="FFFFFF"/>
                </a:solidFill>
              </a:rPr>
              <a:t>Conducting ecological inventories and directly observing students in natural settings</a:t>
            </a:r>
            <a:br>
              <a:rPr lang="en-US" sz="3700">
                <a:solidFill>
                  <a:srgbClr val="FFFFFF"/>
                </a:solidFill>
              </a:rPr>
            </a:br>
            <a:endParaRPr sz="3700">
              <a:solidFill>
                <a:srgbClr val="FFFFFF"/>
              </a:solidFill>
            </a:endParaRPr>
          </a:p>
        </p:txBody>
      </p:sp>
      <p:grpSp>
        <p:nvGrpSpPr>
          <p:cNvPr id="207" name="Google Shape;207;p7"/>
          <p:cNvGrpSpPr/>
          <p:nvPr/>
        </p:nvGrpSpPr>
        <p:grpSpPr>
          <a:xfrm>
            <a:off x="5211306" y="1661866"/>
            <a:ext cx="6293576" cy="4403656"/>
            <a:chOff x="17006" y="1190942"/>
            <a:chExt cx="6293576" cy="4403656"/>
          </a:xfrm>
        </p:grpSpPr>
        <p:sp>
          <p:nvSpPr>
            <p:cNvPr id="208" name="Google Shape;208;p7"/>
            <p:cNvSpPr/>
            <p:nvPr/>
          </p:nvSpPr>
          <p:spPr>
            <a:xfrm>
              <a:off x="728568" y="1823962"/>
              <a:ext cx="1164375" cy="1164375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" name="Google Shape;209;p7"/>
            <p:cNvSpPr/>
            <p:nvPr/>
          </p:nvSpPr>
          <p:spPr>
            <a:xfrm>
              <a:off x="17006" y="3341463"/>
              <a:ext cx="25875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Google Shape;210;p7"/>
            <p:cNvSpPr txBox="1"/>
            <p:nvPr/>
          </p:nvSpPr>
          <p:spPr>
            <a:xfrm>
              <a:off x="17006" y="3341463"/>
              <a:ext cx="25875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Calibri"/>
                <a:buNone/>
              </a:pPr>
              <a:r>
                <a:rPr b="1" i="0" lang="en-US" sz="15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Used to analyze a students functioning in their current environments.</a:t>
              </a:r>
              <a:endParaRPr/>
            </a:p>
          </p:txBody>
        </p:sp>
        <p:sp>
          <p:nvSpPr>
            <p:cNvPr id="211" name="Google Shape;211;p7"/>
            <p:cNvSpPr/>
            <p:nvPr/>
          </p:nvSpPr>
          <p:spPr>
            <a:xfrm>
              <a:off x="4194770" y="1190942"/>
              <a:ext cx="1164375" cy="1164375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Google Shape;212;p7"/>
            <p:cNvSpPr/>
            <p:nvPr/>
          </p:nvSpPr>
          <p:spPr>
            <a:xfrm>
              <a:off x="2871303" y="2342517"/>
              <a:ext cx="3439279" cy="32520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7"/>
            <p:cNvSpPr txBox="1"/>
            <p:nvPr/>
          </p:nvSpPr>
          <p:spPr>
            <a:xfrm>
              <a:off x="2871303" y="2342517"/>
              <a:ext cx="3439279" cy="32520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Calibri"/>
                <a:buNone/>
              </a:pPr>
              <a:r>
                <a:t/>
              </a:r>
              <a:endParaRPr b="1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Calibri"/>
                <a:buNone/>
              </a:pPr>
              <a:r>
                <a:rPr b="1" i="0" lang="en-US" sz="15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Intended to delineate the types of performances and skills that would be expected of a person without a disability to function in the environment.  Following this analysis, the ability of the student with the disability to function in the environment is directly observed to determine instructional needs a therapeutic interventions that will improve the student’s skill level within the environment.  (See slides on ecological inventory)</a:t>
              </a: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8"/>
          <p:cNvSpPr/>
          <p:nvPr/>
        </p:nvSpPr>
        <p:spPr>
          <a:xfrm>
            <a:off x="484096" y="470925"/>
            <a:ext cx="4381009" cy="5892104"/>
          </a:xfrm>
          <a:custGeom>
            <a:rect b="b" l="l" r="r" t="t"/>
            <a:pathLst>
              <a:path extrusionOk="0" h="5892104" w="4381009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8"/>
          <p:cNvSpPr txBox="1"/>
          <p:nvPr>
            <p:ph type="title"/>
          </p:nvPr>
        </p:nvSpPr>
        <p:spPr>
          <a:xfrm>
            <a:off x="863029" y="1012004"/>
            <a:ext cx="3416158" cy="47954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</a:pPr>
            <a:br>
              <a:rPr lang="en-US" sz="2400">
                <a:solidFill>
                  <a:srgbClr val="FFFFFF"/>
                </a:solidFill>
              </a:rPr>
            </a:br>
            <a:br>
              <a:rPr lang="en-US" sz="2400">
                <a:solidFill>
                  <a:srgbClr val="FFFFFF"/>
                </a:solidFill>
              </a:rPr>
            </a:br>
            <a:r>
              <a:rPr lang="en-US" sz="2400">
                <a:solidFill>
                  <a:srgbClr val="FFFFFF"/>
                </a:solidFill>
              </a:rPr>
              <a:t>Assessing related skills by team members to determine needs in areas such as communication and language, physical functioning, social skills, and self-determination</a:t>
            </a:r>
            <a:br>
              <a:rPr lang="en-US" sz="2400">
                <a:solidFill>
                  <a:srgbClr val="FFFFFF"/>
                </a:solidFill>
              </a:rPr>
            </a:br>
            <a:br>
              <a:rPr lang="en-US" sz="2400">
                <a:solidFill>
                  <a:srgbClr val="FFFFFF"/>
                </a:solidFill>
              </a:rPr>
            </a:br>
            <a:endParaRPr sz="2400">
              <a:solidFill>
                <a:srgbClr val="FFFFFF"/>
              </a:solidFill>
            </a:endParaRPr>
          </a:p>
        </p:txBody>
      </p:sp>
      <p:grpSp>
        <p:nvGrpSpPr>
          <p:cNvPr id="220" name="Google Shape;220;p8"/>
          <p:cNvGrpSpPr/>
          <p:nvPr/>
        </p:nvGrpSpPr>
        <p:grpSpPr>
          <a:xfrm>
            <a:off x="5194300" y="473366"/>
            <a:ext cx="6513603" cy="5880540"/>
            <a:chOff x="0" y="2442"/>
            <a:chExt cx="6513603" cy="5880540"/>
          </a:xfrm>
        </p:grpSpPr>
        <p:sp>
          <p:nvSpPr>
            <p:cNvPr id="221" name="Google Shape;221;p8"/>
            <p:cNvSpPr/>
            <p:nvPr/>
          </p:nvSpPr>
          <p:spPr>
            <a:xfrm>
              <a:off x="0" y="2442"/>
              <a:ext cx="6513603" cy="1238008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Google Shape;222;p8"/>
            <p:cNvSpPr/>
            <p:nvPr/>
          </p:nvSpPr>
          <p:spPr>
            <a:xfrm>
              <a:off x="374497" y="280994"/>
              <a:ext cx="680904" cy="680904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" name="Google Shape;223;p8"/>
            <p:cNvSpPr/>
            <p:nvPr/>
          </p:nvSpPr>
          <p:spPr>
            <a:xfrm>
              <a:off x="1429899" y="2442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8"/>
            <p:cNvSpPr txBox="1"/>
            <p:nvPr/>
          </p:nvSpPr>
          <p:spPr>
            <a:xfrm>
              <a:off x="1429899" y="2442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1000" lIns="131000" spcFirstLastPara="1" rIns="131000" wrap="square" tIns="1310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Calibri"/>
                <a:buNone/>
              </a:pPr>
              <a:r>
                <a:rPr b="0" i="0" lang="en-US" sz="2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Communication skills</a:t>
              </a:r>
              <a:endParaRPr/>
            </a:p>
          </p:txBody>
        </p:sp>
        <p:sp>
          <p:nvSpPr>
            <p:cNvPr id="225" name="Google Shape;225;p8"/>
            <p:cNvSpPr/>
            <p:nvPr/>
          </p:nvSpPr>
          <p:spPr>
            <a:xfrm>
              <a:off x="0" y="1549953"/>
              <a:ext cx="6513603" cy="1238008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8"/>
            <p:cNvSpPr/>
            <p:nvPr/>
          </p:nvSpPr>
          <p:spPr>
            <a:xfrm>
              <a:off x="374497" y="1828505"/>
              <a:ext cx="680904" cy="680904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Google Shape;227;p8"/>
            <p:cNvSpPr/>
            <p:nvPr/>
          </p:nvSpPr>
          <p:spPr>
            <a:xfrm>
              <a:off x="1429899" y="1549953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" name="Google Shape;228;p8"/>
            <p:cNvSpPr txBox="1"/>
            <p:nvPr/>
          </p:nvSpPr>
          <p:spPr>
            <a:xfrm>
              <a:off x="1429899" y="1549953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1000" lIns="131000" spcFirstLastPara="1" rIns="131000" wrap="square" tIns="1310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Calibri"/>
                <a:buNone/>
              </a:pPr>
              <a:r>
                <a:rPr b="0" i="0" lang="en-US" sz="2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Motor Skills</a:t>
              </a:r>
              <a:endParaRPr/>
            </a:p>
          </p:txBody>
        </p:sp>
        <p:sp>
          <p:nvSpPr>
            <p:cNvPr id="229" name="Google Shape;229;p8"/>
            <p:cNvSpPr/>
            <p:nvPr/>
          </p:nvSpPr>
          <p:spPr>
            <a:xfrm>
              <a:off x="0" y="3097464"/>
              <a:ext cx="6513603" cy="1238008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Google Shape;230;p8"/>
            <p:cNvSpPr/>
            <p:nvPr/>
          </p:nvSpPr>
          <p:spPr>
            <a:xfrm>
              <a:off x="374497" y="3376015"/>
              <a:ext cx="680904" cy="680904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" name="Google Shape;231;p8"/>
            <p:cNvSpPr/>
            <p:nvPr/>
          </p:nvSpPr>
          <p:spPr>
            <a:xfrm>
              <a:off x="1429899" y="3097464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p8"/>
            <p:cNvSpPr txBox="1"/>
            <p:nvPr/>
          </p:nvSpPr>
          <p:spPr>
            <a:xfrm>
              <a:off x="1429899" y="3097464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1000" lIns="131000" spcFirstLastPara="1" rIns="131000" wrap="square" tIns="1310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Calibri"/>
                <a:buNone/>
              </a:pPr>
              <a:r>
                <a:rPr b="0" i="0" lang="en-US" sz="2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Self-determination Skills</a:t>
              </a:r>
              <a:endParaRPr/>
            </a:p>
          </p:txBody>
        </p:sp>
        <p:sp>
          <p:nvSpPr>
            <p:cNvPr id="233" name="Google Shape;233;p8"/>
            <p:cNvSpPr/>
            <p:nvPr/>
          </p:nvSpPr>
          <p:spPr>
            <a:xfrm>
              <a:off x="0" y="4644974"/>
              <a:ext cx="6513603" cy="1238008"/>
            </a:xfrm>
            <a:prstGeom prst="roundRect">
              <a:avLst>
                <a:gd fmla="val 10000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" name="Google Shape;234;p8"/>
            <p:cNvSpPr/>
            <p:nvPr/>
          </p:nvSpPr>
          <p:spPr>
            <a:xfrm>
              <a:off x="374497" y="4923526"/>
              <a:ext cx="680904" cy="680904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p8"/>
            <p:cNvSpPr/>
            <p:nvPr/>
          </p:nvSpPr>
          <p:spPr>
            <a:xfrm>
              <a:off x="1429899" y="4644974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" name="Google Shape;236;p8"/>
            <p:cNvSpPr txBox="1"/>
            <p:nvPr/>
          </p:nvSpPr>
          <p:spPr>
            <a:xfrm>
              <a:off x="1429899" y="4644974"/>
              <a:ext cx="5083704" cy="123800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1000" lIns="131000" spcFirstLastPara="1" rIns="131000" wrap="square" tIns="1310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Calibri"/>
                <a:buNone/>
              </a:pPr>
              <a:r>
                <a:rPr b="0" i="0" lang="en-US" sz="2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Social Skills</a:t>
              </a: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9"/>
          <p:cNvSpPr/>
          <p:nvPr/>
        </p:nvSpPr>
        <p:spPr>
          <a:xfrm>
            <a:off x="484096" y="470925"/>
            <a:ext cx="4381009" cy="5892104"/>
          </a:xfrm>
          <a:custGeom>
            <a:rect b="b" l="l" r="r" t="t"/>
            <a:pathLst>
              <a:path extrusionOk="0" h="5892104" w="4381009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9"/>
          <p:cNvSpPr txBox="1"/>
          <p:nvPr>
            <p:ph type="title"/>
          </p:nvPr>
        </p:nvSpPr>
        <p:spPr>
          <a:xfrm>
            <a:off x="863029" y="1012004"/>
            <a:ext cx="3416158" cy="47954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100"/>
              <a:buFont typeface="Calibri"/>
              <a:buNone/>
            </a:pPr>
            <a:br>
              <a:rPr lang="en-US" sz="4100">
                <a:solidFill>
                  <a:srgbClr val="FFFFFF"/>
                </a:solidFill>
              </a:rPr>
            </a:br>
            <a:r>
              <a:rPr lang="en-US" sz="4100">
                <a:solidFill>
                  <a:srgbClr val="FFFFFF"/>
                </a:solidFill>
              </a:rPr>
              <a:t>Assessing academic skills and abilities (with adaptations if necessary)</a:t>
            </a:r>
            <a:br>
              <a:rPr lang="en-US" sz="4100">
                <a:solidFill>
                  <a:srgbClr val="FFFFFF"/>
                </a:solidFill>
              </a:rPr>
            </a:br>
            <a:endParaRPr sz="4100">
              <a:solidFill>
                <a:srgbClr val="FFFFFF"/>
              </a:solidFill>
            </a:endParaRPr>
          </a:p>
        </p:txBody>
      </p:sp>
      <p:grpSp>
        <p:nvGrpSpPr>
          <p:cNvPr id="243" name="Google Shape;243;p9"/>
          <p:cNvGrpSpPr/>
          <p:nvPr/>
        </p:nvGrpSpPr>
        <p:grpSpPr>
          <a:xfrm>
            <a:off x="5194300" y="1427305"/>
            <a:ext cx="6513603" cy="3972662"/>
            <a:chOff x="0" y="956381"/>
            <a:chExt cx="6513603" cy="3972662"/>
          </a:xfrm>
        </p:grpSpPr>
        <p:sp>
          <p:nvSpPr>
            <p:cNvPr id="244" name="Google Shape;244;p9"/>
            <p:cNvSpPr/>
            <p:nvPr/>
          </p:nvSpPr>
          <p:spPr>
            <a:xfrm>
              <a:off x="0" y="956381"/>
              <a:ext cx="6513603" cy="1765627"/>
            </a:xfrm>
            <a:prstGeom prst="roundRect">
              <a:avLst>
                <a:gd fmla="val 1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" name="Google Shape;245;p9"/>
            <p:cNvSpPr/>
            <p:nvPr/>
          </p:nvSpPr>
          <p:spPr>
            <a:xfrm>
              <a:off x="534102" y="1353647"/>
              <a:ext cx="971095" cy="971095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" name="Google Shape;246;p9"/>
            <p:cNvSpPr/>
            <p:nvPr/>
          </p:nvSpPr>
          <p:spPr>
            <a:xfrm>
              <a:off x="2039300" y="956381"/>
              <a:ext cx="4474303" cy="17656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" name="Google Shape;247;p9"/>
            <p:cNvSpPr txBox="1"/>
            <p:nvPr/>
          </p:nvSpPr>
          <p:spPr>
            <a:xfrm>
              <a:off x="2039300" y="956381"/>
              <a:ext cx="4474303" cy="17656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86850" lIns="186850" spcFirstLastPara="1" rIns="186850" wrap="square" tIns="186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Calibri"/>
                <a:buNone/>
              </a:pPr>
              <a:r>
                <a:rPr b="0" i="0" lang="en-US" sz="25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Seven steps to determine needed academic skills (pages 115-117).</a:t>
              </a:r>
              <a:endParaRPr/>
            </a:p>
          </p:txBody>
        </p:sp>
        <p:sp>
          <p:nvSpPr>
            <p:cNvPr id="248" name="Google Shape;248;p9"/>
            <p:cNvSpPr/>
            <p:nvPr/>
          </p:nvSpPr>
          <p:spPr>
            <a:xfrm>
              <a:off x="0" y="3163416"/>
              <a:ext cx="6513603" cy="1765627"/>
            </a:xfrm>
            <a:prstGeom prst="roundRect">
              <a:avLst>
                <a:gd fmla="val 1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Google Shape;249;p9"/>
            <p:cNvSpPr/>
            <p:nvPr/>
          </p:nvSpPr>
          <p:spPr>
            <a:xfrm>
              <a:off x="534102" y="3560682"/>
              <a:ext cx="971095" cy="971095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9"/>
            <p:cNvSpPr/>
            <p:nvPr/>
          </p:nvSpPr>
          <p:spPr>
            <a:xfrm>
              <a:off x="2039300" y="3163416"/>
              <a:ext cx="4474303" cy="17656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Google Shape;251;p9"/>
            <p:cNvSpPr txBox="1"/>
            <p:nvPr/>
          </p:nvSpPr>
          <p:spPr>
            <a:xfrm>
              <a:off x="2039300" y="3163416"/>
              <a:ext cx="4474303" cy="176562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86850" lIns="186850" spcFirstLastPara="1" rIns="186850" wrap="square" tIns="18685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500"/>
                <a:buFont typeface="Calibri"/>
                <a:buNone/>
              </a:pPr>
              <a:r>
                <a:rPr b="0" i="0" lang="en-US" sz="25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Look over the steps with your learning partner and discuss.</a:t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2020-07-05T20:29:57Z</dcterms:created>
  <dc:creator>daniel miscavage</dc:creator>
</cp:coreProperties>
</file>